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Franklin Gothic"/>
      <p:bold r:id="rId21"/>
    </p:embeddedFont>
    <p:embeddedFont>
      <p:font typeface="Gill Sans"/>
      <p:regular r:id="rId22"/>
      <p:bold r:id="rId23"/>
    </p:embeddedFont>
    <p:embeddedFont>
      <p:font typeface="Source Sans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GillSans-regular.fntdata"/><Relationship Id="rId21" Type="http://schemas.openxmlformats.org/officeDocument/2006/relationships/font" Target="fonts/FranklinGothic-bold.fntdata"/><Relationship Id="rId24" Type="http://schemas.openxmlformats.org/officeDocument/2006/relationships/font" Target="fonts/SourceSansPro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SourceSansPro-italic.fntdata"/><Relationship Id="rId25" Type="http://schemas.openxmlformats.org/officeDocument/2006/relationships/font" Target="fonts/SourceSansPro-bold.fntdata"/><Relationship Id="rId27" Type="http://schemas.openxmlformats.org/officeDocument/2006/relationships/font" Target="fonts/SourceSansPro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81000" y="48529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0" i="0" sz="20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04800" y="1552575"/>
            <a:ext cx="8686800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094287" y="2182812"/>
            <a:ext cx="5622925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674687" y="87312"/>
            <a:ext cx="5622925" cy="636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84424" y="-527050"/>
            <a:ext cx="4527549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5240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5240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5240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7744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8119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9733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8496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7639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39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764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7744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8119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9733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8496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7639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39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764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 rot="5400000">
            <a:off x="6687343" y="3923506"/>
            <a:ext cx="2189163" cy="2114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x="2382043" y="1885156"/>
            <a:ext cx="2189163" cy="6191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04800" y="1552575"/>
            <a:ext cx="4267199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218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80594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0969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9733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724400" y="1552575"/>
            <a:ext cx="4267199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218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80594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0969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9733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3" name="Shape 1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81000" y="48529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4152899" y="114299"/>
            <a:ext cx="914400" cy="84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7744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8119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9733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8496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7639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764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7744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8119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9733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8496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7639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764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218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80594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0969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9733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218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80594" lvl="1" marL="7429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0969" lvl="2" marL="11430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9733" lvl="3" marL="16002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Font typeface="Noto Sans Symbols"/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0" i="0" sz="32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0" i="0" sz="1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0" i="0" sz="1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1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0" i="0" sz="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81000" y="48529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1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4332A"/>
              </a:buClr>
              <a:buFont typeface="Source Sans Pro"/>
              <a:buNone/>
              <a:defRPr b="1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  <a:defRPr b="1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81000" y="48529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81000" y="3886200"/>
            <a:ext cx="41528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86300" y="3886200"/>
            <a:ext cx="41528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1000" y="48529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38100" lvl="1" marL="419100" marR="0" rtl="0" algn="ctr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38100" lvl="2" marL="876300" marR="0" rtl="0" algn="ctr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38100" lvl="3" marL="1333500" marR="0" rtl="0" algn="ctr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38100" lvl="4" marL="17907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479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051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1623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19500" marR="0" rtl="0" algn="ctr">
              <a:spcBef>
                <a:spcPts val="4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04800" y="1552575"/>
            <a:ext cx="8686800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3068" lvl="1" marL="704850" marR="0" rtl="0" algn="l"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+"/>
              <a:defRPr b="0" i="0" sz="2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3444" lvl="2" marL="1104900" marR="0" rtl="0" algn="l"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✕"/>
              <a:defRPr b="0" i="0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0969" lvl="3" marL="1562100" marR="0" rtl="0" algn="l"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  <a:buChar char="✱"/>
              <a:defRPr b="0" i="0" sz="20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193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4765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0020" lvl="6" marL="29337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0020" lvl="7" marL="33909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60020" lvl="8" marL="3848100" marR="0" rtl="0" algn="l">
              <a:spcBef>
                <a:spcPts val="400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726486" y="6465887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2" type="sldNum"/>
          </p:nvPr>
        </p:nvSpPr>
        <p:spPr>
          <a:xfrm>
            <a:off x="8729661" y="6467475"/>
            <a:ext cx="261936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6.jpg"/><Relationship Id="rId5" Type="http://schemas.openxmlformats.org/officeDocument/2006/relationships/image" Target="../media/image04.jpg"/><Relationship Id="rId6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hape 160"/>
          <p:cNvCxnSpPr/>
          <p:nvPr/>
        </p:nvCxnSpPr>
        <p:spPr>
          <a:xfrm>
            <a:off x="514350" y="53498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1" name="Shape 161"/>
          <p:cNvSpPr txBox="1"/>
          <p:nvPr>
            <p:ph type="title"/>
          </p:nvPr>
        </p:nvSpPr>
        <p:spPr>
          <a:xfrm>
            <a:off x="342900" y="5475287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Canadian Immigrant Experience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800100" y="84136"/>
            <a:ext cx="7531100" cy="5524500"/>
            <a:chOff x="0" y="0"/>
            <a:chExt cx="7531100" cy="5524500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5900" y="215900"/>
              <a:ext cx="7099300" cy="5086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Shape 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7531100" cy="5524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Shape 252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3" name="Shape 253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4" name="Shape 254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49307" l="0" r="406" t="1159"/>
          <a:stretch/>
        </p:blipFill>
        <p:spPr>
          <a:xfrm>
            <a:off x="6081712" y="150012"/>
            <a:ext cx="2909999" cy="18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type="title"/>
          </p:nvPr>
        </p:nvSpPr>
        <p:spPr>
          <a:xfrm>
            <a:off x="228600" y="146050"/>
            <a:ext cx="8686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Cholera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04800" y="1409700"/>
            <a:ext cx="8686800" cy="53720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04800" lvl="0" marL="30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6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it?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diarrheal illness caused by infection of </a:t>
            </a:r>
          </a:p>
          <a:p>
            <a:pPr indent="-332994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Source Sans Pro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the intestine with bacteria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Symptoms including watery diarrhea, vomiting, and leg cramps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Rapid loss of bodily fluids </a:t>
            </a:r>
            <a:r>
              <a:rPr b="0" i="0" lang="en-US" sz="2400" u="none" cap="none" strike="noStrike">
                <a:solidFill>
                  <a:srgbClr val="4E3B3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dehydration &amp; shock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Without treatment </a:t>
            </a:r>
            <a:r>
              <a:rPr b="0" i="0" lang="en-US" sz="2400" u="none" cap="none" strike="noStrike">
                <a:solidFill>
                  <a:srgbClr val="4E3B3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 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death in hours</a:t>
            </a:r>
          </a:p>
          <a:p>
            <a:pPr indent="-304800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6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you get it?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Drinking water or eating contaminated food</a:t>
            </a:r>
          </a:p>
          <a:p>
            <a:pPr indent="-285750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 of contamination is usually the feces of an infected person</a:t>
            </a: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Shape 262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3" name="Shape 263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4" name="Shape 264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5" name="Shape 26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Life and Death on Grosse Ile 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(Quarantine Station)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0" y="1458912"/>
            <a:ext cx="5181600" cy="53054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Station became overcrowded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Eventually ships not carrying Irish passengers were allowed through.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Canadians associated the disease exclusively with the Irish, rather than recognizing the true causes: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overcrowding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poor sanitary conditions</a:t>
            </a:r>
          </a:p>
        </p:txBody>
      </p:sp>
      <p:grpSp>
        <p:nvGrpSpPr>
          <p:cNvPr id="267" name="Shape 267"/>
          <p:cNvGrpSpPr/>
          <p:nvPr/>
        </p:nvGrpSpPr>
        <p:grpSpPr>
          <a:xfrm>
            <a:off x="5181600" y="1295400"/>
            <a:ext cx="3733800" cy="2800349"/>
            <a:chOff x="0" y="0"/>
            <a:chExt cx="3733800" cy="2800349"/>
          </a:xfrm>
        </p:grpSpPr>
        <p:sp>
          <p:nvSpPr>
            <p:cNvPr id="268" name="Shape 268"/>
            <p:cNvSpPr txBox="1"/>
            <p:nvPr/>
          </p:nvSpPr>
          <p:spPr>
            <a:xfrm>
              <a:off x="0" y="0"/>
              <a:ext cx="3733800" cy="2800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2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69" name="Shape 2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733800" cy="2800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Shape 270"/>
          <p:cNvGrpSpPr/>
          <p:nvPr/>
        </p:nvGrpSpPr>
        <p:grpSpPr>
          <a:xfrm>
            <a:off x="4941887" y="4538662"/>
            <a:ext cx="4203699" cy="2147889"/>
            <a:chOff x="0" y="0"/>
            <a:chExt cx="4203699" cy="2146300"/>
          </a:xfrm>
        </p:grpSpPr>
        <p:pic>
          <p:nvPicPr>
            <p:cNvPr id="271" name="Shape 2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800" y="50800"/>
              <a:ext cx="4098924" cy="203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Shape 2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4203699" cy="2146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Shape 277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78" name="Shape 278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79" name="Shape 279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0" name="Shape 28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PUSH vs. PuLL FACTORS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04800" y="1552575"/>
            <a:ext cx="8686800" cy="4978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61886" lvl="0" marL="30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Source Sans Pro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Sometimes immigration can be examined in terms of </a:t>
            </a:r>
            <a:r>
              <a:rPr b="1" i="0" lang="en-US" sz="29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push and pull factors</a:t>
            </a: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indent="-361886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Source Sans Pro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Push Factors refers to reasons why people </a:t>
            </a:r>
            <a:r>
              <a:rPr b="1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emigrate </a:t>
            </a: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their home country</a:t>
            </a:r>
          </a:p>
          <a:p>
            <a:pPr indent="-361886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Source Sans Pro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Pull Factors refers to what attracts people to the country they </a:t>
            </a:r>
            <a:r>
              <a:rPr b="1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immigrate</a:t>
            </a: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indent="-334962" lvl="1" marL="70485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Noto Sans Symbols"/>
            </a:pPr>
            <a:r>
              <a:rPr b="0" i="1" lang="en-US" sz="2500" u="none" cap="none" strike="noStrike">
                <a:solidFill>
                  <a:srgbClr val="4E3B3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Example: </a:t>
            </a:r>
            <a:r>
              <a:rPr b="0" i="0" lang="en-US" sz="25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Escape from poverty is a push factor,  the availability of jobs is the related pull factor.</a:t>
            </a:r>
          </a:p>
          <a:p>
            <a:pPr indent="0" lvl="0" marL="4572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886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Franklin Gothic"/>
            </a:pPr>
            <a:r>
              <a:rPr b="0" i="1" lang="en-US" sz="2900" u="none" cap="none" strike="noStrike">
                <a:solidFill>
                  <a:srgbClr val="4E3B3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Name at least 3 Push and Pull factors affecting Canadian immigration between 1815 -1865.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Push - Pull Factors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04800" y="1552575"/>
            <a:ext cx="8686800" cy="452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726486" y="6465887"/>
            <a:ext cx="261900" cy="254099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36904" l="0" r="0" t="0"/>
          <a:stretch/>
        </p:blipFill>
        <p:spPr>
          <a:xfrm>
            <a:off x="136525" y="1676400"/>
            <a:ext cx="8883600" cy="40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Spring Break Project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726486" y="6465887"/>
            <a:ext cx="261900" cy="254099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D28E28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284750" y="1411950"/>
            <a:ext cx="6834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4E3B30"/>
                </a:solidFill>
              </a:rPr>
              <a:t>What are the push - pull factors that brought your family to Canada?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E3B3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4E3B30"/>
                </a:solidFill>
              </a:rPr>
              <a:t>What are the important factors in your family’s life, and culture that root you to Canada?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Shape 169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0" name="Shape 17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2" name="Shape 172"/>
          <p:cNvSpPr txBox="1"/>
          <p:nvPr>
            <p:ph type="title"/>
          </p:nvPr>
        </p:nvSpPr>
        <p:spPr>
          <a:xfrm>
            <a:off x="228600" y="2413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did everyone come from?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30200" y="1520825"/>
            <a:ext cx="8686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lang="en-US"/>
              <a:t>Look at the chart on p.58 of your text</a:t>
            </a:r>
          </a:p>
          <a:p>
            <a:pPr indent="-304800" lvl="0" marL="30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lang="en-US"/>
              <a:t>Where was everyone coming from?</a:t>
            </a:r>
          </a:p>
          <a:p>
            <a:pPr indent="-304800" lvl="0" marL="30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lang="en-US"/>
              <a:t>Pg. 59 of text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325" y="4211637"/>
            <a:ext cx="4127500" cy="254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Shape 179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2" name="Shape 182"/>
          <p:cNvSpPr txBox="1"/>
          <p:nvPr>
            <p:ph type="title"/>
          </p:nvPr>
        </p:nvSpPr>
        <p:spPr>
          <a:xfrm>
            <a:off x="228600" y="2286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Come to Canada?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30175" y="1058862"/>
            <a:ext cx="4698999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25755" lvl="0" marL="304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Unemployed and landless labourers (in Scotland and Ireland) </a:t>
            </a:r>
          </a:p>
          <a:p>
            <a:pPr indent="-325755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Australia too far and USA hostile to British Crown</a:t>
            </a:r>
          </a:p>
          <a:p>
            <a:pPr indent="-325755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Escape extreme poverty &amp; hunger</a:t>
            </a:r>
          </a:p>
          <a:p>
            <a:pPr indent="-325755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Overpopulated cities  </a:t>
            </a:r>
          </a:p>
          <a:p>
            <a:pPr indent="-325755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Fugitive slaves dreamed of freedom in Canada </a:t>
            </a:r>
          </a:p>
          <a:p>
            <a:pPr indent="-325755" lvl="0" marL="304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Advertising posters embellished an optimistic life</a:t>
            </a:r>
          </a:p>
          <a:p>
            <a:pPr indent="-354901" lvl="1" marL="704850" marR="0" rtl="0" algn="l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Chance for a better life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337" y="1057275"/>
            <a:ext cx="4406900" cy="576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Shape 189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0" name="Shape 19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1" name="Shape 191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2" name="Shape 192"/>
          <p:cNvSpPr txBox="1"/>
          <p:nvPr>
            <p:ph type="title"/>
          </p:nvPr>
        </p:nvSpPr>
        <p:spPr>
          <a:xfrm>
            <a:off x="304800" y="2921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Incentives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04800" y="1158875"/>
            <a:ext cx="8686800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Source Sans Pro"/>
            </a:pPr>
            <a:r>
              <a:rPr b="0" i="0" lang="en-US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Land was cheap and plentiful in Canada</a:t>
            </a:r>
          </a:p>
          <a:p>
            <a: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Source Sans Pro"/>
            </a:pPr>
            <a:r>
              <a:rPr b="0" i="0" lang="en-US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Govt grants of free 50 acres to immigrants</a:t>
            </a:r>
          </a:p>
          <a:p>
            <a: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Source Sans Pro"/>
            </a:pPr>
            <a:r>
              <a:rPr b="0" i="0" lang="en-US" sz="32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Colourful posters wooed Europeans 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9000"/>
            <a:ext cx="214312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3429000"/>
            <a:ext cx="2146300" cy="2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3429000"/>
            <a:ext cx="2057400" cy="30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0" y="3295650"/>
            <a:ext cx="2038349" cy="32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hape 202"/>
          <p:cNvGrpSpPr/>
          <p:nvPr/>
        </p:nvGrpSpPr>
        <p:grpSpPr>
          <a:xfrm>
            <a:off x="444500" y="266700"/>
            <a:ext cx="8255000" cy="5778499"/>
            <a:chOff x="0" y="0"/>
            <a:chExt cx="8255000" cy="5778499"/>
          </a:xfrm>
        </p:grpSpPr>
        <p:pic>
          <p:nvPicPr>
            <p:cNvPr id="203" name="Shape 203"/>
            <p:cNvPicPr preferRelativeResize="0"/>
            <p:nvPr/>
          </p:nvPicPr>
          <p:blipFill rotWithShape="1">
            <a:blip r:embed="rId3">
              <a:alphaModFix/>
            </a:blip>
            <a:srcRect b="6955" l="988" r="6598" t="15197"/>
            <a:stretch/>
          </p:blipFill>
          <p:spPr>
            <a:xfrm>
              <a:off x="279400" y="279400"/>
              <a:ext cx="7696199" cy="5208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Shape 2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8255000" cy="5778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Shape 205"/>
          <p:cNvSpPr txBox="1"/>
          <p:nvPr/>
        </p:nvSpPr>
        <p:spPr>
          <a:xfrm>
            <a:off x="2122486" y="6056312"/>
            <a:ext cx="4891087" cy="54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1F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AD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English immigrants to Canada, 1811</a:t>
            </a:r>
            <a:r>
              <a:rPr b="0" i="0" lang="en-US" sz="1800" u="none" cap="none" strike="noStrike">
                <a:solidFill>
                  <a:srgbClr val="AD1F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1F"/>
              </a:buClr>
              <a:buSzPct val="25000"/>
              <a:buFont typeface="Franklin Gothic"/>
              <a:buNone/>
            </a:pPr>
            <a:r>
              <a:rPr b="0" i="1" lang="en-US" sz="900" u="none" cap="none" strike="noStrike">
                <a:solidFill>
                  <a:srgbClr val="AD1F1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ID #20154: Credit: National Archives of Canada, PA10494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Shape 21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1" name="Shape 211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2" name="Shape 212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300" y="4630737"/>
            <a:ext cx="31496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type="title"/>
          </p:nvPr>
        </p:nvSpPr>
        <p:spPr>
          <a:xfrm>
            <a:off x="304800" y="3556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Journey – A rude Awakening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90500" y="1235075"/>
            <a:ext cx="8051799" cy="401478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1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same ships used to export lumber to the British Isles transported immigrants to Canada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1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Noisy, smelly, unsanitary, cramped....led to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3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DISEASE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1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travellers became ill and died at sea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31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Contagious diseases were rampant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7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Cholera, small pox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Shape 22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22" name="Shape 222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3" name="Shape 223"/>
          <p:cNvSpPr txBox="1"/>
          <p:nvPr>
            <p:ph type="title"/>
          </p:nvPr>
        </p:nvSpPr>
        <p:spPr>
          <a:xfrm>
            <a:off x="228600" y="3683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Coffin Ships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292100" y="1127175"/>
            <a:ext cx="8077200" cy="5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60807" lvl="0" marL="30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refers to the ships that carried Irish Immigrants escaping the effects of the Potato Famine as well as displaced Scottish tenant farmers.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0807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Owners of coffin ships provided as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little food, water, and living space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as legally possible.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0807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left the ships </a:t>
            </a:r>
            <a:r>
              <a:rPr b="0" i="0" lang="en-US" sz="24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overcrowded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and </a:t>
            </a:r>
            <a:r>
              <a:rPr b="0" i="0" lang="en-US" sz="24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disease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ridden.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6992" lvl="0" marL="304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in 28 people died aboard ship in the 1830s and 40s.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590800"/>
            <a:ext cx="3733800" cy="2489199"/>
          </a:xfrm>
          <a:prstGeom prst="rect">
            <a:avLst/>
          </a:prstGeom>
          <a:noFill/>
          <a:ln cap="sq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2700000" dist="38098">
              <a:schemeClr val="lt2">
                <a:alpha val="42745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hape 23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31" name="Shape 231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32" name="Shape 232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3" name="Shape 23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Steerage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04800" y="13716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4127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Source Sans Pro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of FIRST CLASS Accommodation:</a:t>
            </a:r>
          </a:p>
          <a:p>
            <a:pPr indent="-3873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E3B30"/>
              </a:buClr>
              <a:buSzPct val="100000"/>
              <a:buFont typeface="Source Sans Pro"/>
            </a:pPr>
            <a:r>
              <a:rPr b="0" i="0" lang="en-US" sz="25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 pounds, included a cabin, good meals,and a window</a:t>
            </a: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4E3B3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STEERAGE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9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area below deck, used to store cargo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5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250+ people in a space 28.5m by 7.5m and 1.5m high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69000"/>
              <a:buFont typeface="Noto Sans Symbols"/>
            </a:pPr>
            <a:r>
              <a:rPr b="0" i="0" lang="en-US" sz="25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Food was rancid, clean water and clean air non-existent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2368550"/>
            <a:ext cx="5511800" cy="269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Shape 240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1" name="Shape 241"/>
          <p:cNvCxnSpPr/>
          <p:nvPr/>
        </p:nvCxnSpPr>
        <p:spPr>
          <a:xfrm>
            <a:off x="514350" y="1049337"/>
            <a:ext cx="8629649" cy="3174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514350" y="1057275"/>
            <a:ext cx="8629649" cy="1587"/>
          </a:xfrm>
          <a:prstGeom prst="straightConnector1">
            <a:avLst/>
          </a:prstGeom>
          <a:noFill/>
          <a:ln cap="flat" cmpd="sng" w="9525">
            <a:solidFill>
              <a:srgbClr val="F0A22E">
                <a:alpha val="49803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3" name="Shape 243"/>
          <p:cNvSpPr txBox="1"/>
          <p:nvPr>
            <p:ph type="title"/>
          </p:nvPr>
        </p:nvSpPr>
        <p:spPr>
          <a:xfrm>
            <a:off x="228600" y="2921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Cholera Epidemic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39700" y="1222375"/>
            <a:ext cx="43942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68236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1832 – Lower Canada passed the </a:t>
            </a:r>
            <a:r>
              <a:rPr b="0" i="0" lang="en-US" sz="2400" u="sng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Quarantine Act</a:t>
            </a: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built a quarantine station </a:t>
            </a:r>
          </a:p>
          <a:p>
            <a:pPr indent="-311086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Hoped to protect the city from the spread of the contagious disease.</a:t>
            </a:r>
          </a:p>
          <a:p>
            <a:pPr indent="-368236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A22E"/>
              </a:buClr>
              <a:buSzPct val="100000"/>
              <a:buFont typeface="Noto Sans Symbols"/>
            </a:pPr>
            <a:r>
              <a:rPr b="0" i="0" lang="en-US" sz="2400" u="none" cap="none" strike="noStrike">
                <a:solidFill>
                  <a:srgbClr val="4E3B3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Because cholera was linked to immigrant ships, the epidemic increased fear and hatred of immigrants</a:t>
            </a:r>
          </a:p>
        </p:txBody>
      </p:sp>
      <p:grpSp>
        <p:nvGrpSpPr>
          <p:cNvPr id="245" name="Shape 245"/>
          <p:cNvGrpSpPr/>
          <p:nvPr/>
        </p:nvGrpSpPr>
        <p:grpSpPr>
          <a:xfrm>
            <a:off x="4660900" y="1687511"/>
            <a:ext cx="4330700" cy="4381500"/>
            <a:chOff x="0" y="0"/>
            <a:chExt cx="4330700" cy="4381500"/>
          </a:xfrm>
        </p:grpSpPr>
        <p:pic>
          <p:nvPicPr>
            <p:cNvPr id="246" name="Shape 246"/>
            <p:cNvPicPr preferRelativeResize="0"/>
            <p:nvPr/>
          </p:nvPicPr>
          <p:blipFill rotWithShape="1">
            <a:blip r:embed="rId3">
              <a:alphaModFix/>
            </a:blip>
            <a:srcRect b="320" l="13389" r="11006" t="3151"/>
            <a:stretch/>
          </p:blipFill>
          <p:spPr>
            <a:xfrm>
              <a:off x="139700" y="139700"/>
              <a:ext cx="4051300" cy="410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Shape 2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330700" cy="438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- Blank">
  <a:themeElements>
    <a:clrScheme name="Default -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